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81" r:id="rId3"/>
    <p:sldId id="257" r:id="rId4"/>
    <p:sldId id="262" r:id="rId5"/>
    <p:sldId id="277" r:id="rId6"/>
    <p:sldId id="276" r:id="rId7"/>
    <p:sldId id="278" r:id="rId8"/>
    <p:sldId id="279" r:id="rId9"/>
    <p:sldId id="258" r:id="rId10"/>
    <p:sldId id="259" r:id="rId11"/>
    <p:sldId id="263" r:id="rId12"/>
    <p:sldId id="264" r:id="rId13"/>
    <p:sldId id="265" r:id="rId14"/>
    <p:sldId id="260" r:id="rId15"/>
    <p:sldId id="280" r:id="rId16"/>
    <p:sldId id="266" r:id="rId17"/>
    <p:sldId id="261" r:id="rId18"/>
    <p:sldId id="275" r:id="rId19"/>
    <p:sldId id="267" r:id="rId20"/>
    <p:sldId id="271" r:id="rId21"/>
    <p:sldId id="270" r:id="rId22"/>
    <p:sldId id="269" r:id="rId23"/>
    <p:sldId id="268" r:id="rId24"/>
    <p:sldId id="273" r:id="rId25"/>
    <p:sldId id="274" r:id="rId26"/>
    <p:sldId id="27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D9351-FB92-49E1-88BE-91C40CCAD916}" type="datetimeFigureOut">
              <a:rPr lang="en-NZ" smtClean="0"/>
              <a:t>3/05/2012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829C7-7689-4503-A46E-21366ED1CB7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07946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68B749-157D-4EA8-AF42-3FF35CC36F2E}" type="datetimeFigureOut">
              <a:rPr lang="en-NZ" smtClean="0"/>
              <a:t>3/05/2012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94CBA-3ED1-47AF-B977-A9377E71CDD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31475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994CBA-3ED1-47AF-B977-A9377E71CDD7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2534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C597C-4467-4D89-AFFD-B53F4EEE863B}" type="datetime1">
              <a:rPr lang="en-NZ" smtClean="0"/>
              <a:t>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436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0064-3AC3-4B78-B95B-7E9E1A561423}" type="datetime1">
              <a:rPr lang="en-NZ" smtClean="0"/>
              <a:t>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73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6D0B0-1312-401F-ACF5-D3600247D72C}" type="datetime1">
              <a:rPr lang="en-NZ" smtClean="0"/>
              <a:t>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454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C0BC9-3089-4371-959B-577922F3C76A}" type="datetime1">
              <a:rPr lang="en-NZ" smtClean="0"/>
              <a:t>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66597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0D04E-E009-422B-AEFA-5654BEBC0743}" type="datetime1">
              <a:rPr lang="en-NZ" smtClean="0"/>
              <a:t>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6308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0153A-1119-45A9-8EF1-300F0240D92D}" type="datetime1">
              <a:rPr lang="en-NZ" smtClean="0"/>
              <a:t>3/05/2012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819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A8B75-2901-4947-9CD3-CB91CAD0F261}" type="datetime1">
              <a:rPr lang="en-NZ" smtClean="0"/>
              <a:t>3/05/2012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83673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B5D3E-323F-42F6-9C41-76A78F10A21D}" type="datetime1">
              <a:rPr lang="en-NZ" smtClean="0"/>
              <a:t>3/05/2012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1868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10133-07E2-4768-8FFE-8E76F268CB18}" type="datetime1">
              <a:rPr lang="en-NZ" smtClean="0"/>
              <a:t>3/05/2012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50258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D426-BF53-48F6-9CEB-108633D91B84}" type="datetime1">
              <a:rPr lang="en-NZ" smtClean="0"/>
              <a:t>3/05/2012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7948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60E1C-88E6-455F-8ECF-7C0C4C0625DF}" type="datetime1">
              <a:rPr lang="en-NZ" smtClean="0"/>
              <a:t>3/05/2012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47457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49FC4-DCF4-48B9-B852-B416CD4B18D7}" type="datetime1">
              <a:rPr lang="en-NZ" smtClean="0"/>
              <a:t>3/05/2012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7B122-75BB-45FE-BCDE-4D58C65543B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618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bs.org/wgbh/evolution/library/11/2/e_s_3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Scientific evidence for evolution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Know the name of the evidence 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AND 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how it shows evidence</a:t>
            </a: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5826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b="1" dirty="0" smtClean="0">
                <a:solidFill>
                  <a:srgbClr val="FF0000"/>
                </a:solidFill>
              </a:rPr>
              <a:t>Comparative anatomy</a:t>
            </a:r>
            <a:endParaRPr lang="en-NZ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study of similarities and differences in body structure, </a:t>
            </a:r>
          </a:p>
          <a:p>
            <a:r>
              <a:rPr lang="en-NZ" dirty="0" smtClean="0"/>
              <a:t>It was what scientists used to make connections in family trees before DNA.</a:t>
            </a:r>
          </a:p>
          <a:p>
            <a:r>
              <a:rPr lang="en-NZ" dirty="0" smtClean="0"/>
              <a:t>The idea is that if species share a common structure, they probably have a common ancestor.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417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94" y="404664"/>
            <a:ext cx="8421212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5237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Vestigial organs are also part of Comparative Anatomy, </a:t>
            </a:r>
          </a:p>
          <a:p>
            <a:r>
              <a:rPr lang="en-NZ" dirty="0" smtClean="0"/>
              <a:t>They are organs that are present, because the ancestor had them, but are not needed for the species lifestyle today, </a:t>
            </a:r>
          </a:p>
          <a:p>
            <a:r>
              <a:rPr lang="en-NZ" dirty="0" err="1"/>
              <a:t>e</a:t>
            </a:r>
            <a:r>
              <a:rPr lang="en-NZ" dirty="0" err="1" smtClean="0"/>
              <a:t>.g</a:t>
            </a:r>
            <a:r>
              <a:rPr lang="en-NZ" dirty="0" smtClean="0"/>
              <a:t> hips in snakes, </a:t>
            </a:r>
          </a:p>
          <a:p>
            <a:r>
              <a:rPr lang="en-NZ" dirty="0" smtClean="0"/>
              <a:t>ear moving muscles in humans.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1263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Snake hips and ear muscles – not useful now but show evidence of what used to be</a:t>
            </a:r>
            <a:endParaRPr lang="en-N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4952950" cy="3104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27539"/>
            <a:ext cx="238125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050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b="1" dirty="0" smtClean="0">
                <a:solidFill>
                  <a:srgbClr val="FF0000"/>
                </a:solidFill>
              </a:rPr>
              <a:t>Comparative embryology</a:t>
            </a:r>
            <a:endParaRPr lang="en-NZ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The developmental stages of embryos show the relationship between different species, where there are common stages of development are likely to have had a common ancestor.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939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 vertebrate embryos all go through similar stages, no matter whether they are a fish, bird, reptile or mammal, which suggest they have a common ancestor.</a:t>
            </a:r>
          </a:p>
          <a:p>
            <a:r>
              <a:rPr lang="en-NZ" dirty="0" smtClean="0"/>
              <a:t>The next slide shows bird, pig, reptile and human embryos at similar stages. 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8924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6904740" cy="639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4852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1143000"/>
          </a:xfrm>
        </p:spPr>
        <p:txBody>
          <a:bodyPr>
            <a:normAutofit/>
          </a:bodyPr>
          <a:lstStyle/>
          <a:p>
            <a:r>
              <a:rPr lang="en-NZ" sz="4000" b="1" dirty="0" smtClean="0">
                <a:solidFill>
                  <a:srgbClr val="FF0000"/>
                </a:solidFill>
              </a:rPr>
              <a:t>Molecular Biology</a:t>
            </a:r>
            <a:endParaRPr lang="en-NZ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DNA for all species is based on</a:t>
            </a:r>
          </a:p>
          <a:p>
            <a:pPr marL="0" indent="0">
              <a:buNone/>
            </a:pPr>
            <a:r>
              <a:rPr lang="en-NZ" dirty="0"/>
              <a:t> </a:t>
            </a:r>
            <a:r>
              <a:rPr lang="en-NZ" dirty="0" smtClean="0"/>
              <a:t>   the same 4 letter code.</a:t>
            </a:r>
          </a:p>
          <a:p>
            <a:r>
              <a:rPr lang="en-NZ" dirty="0" smtClean="0"/>
              <a:t>How similar two  whole codes of the different species are suggests how closely related two species are.</a:t>
            </a:r>
          </a:p>
          <a:p>
            <a:endParaRPr lang="en-NZ" dirty="0" smtClean="0"/>
          </a:p>
          <a:p>
            <a:r>
              <a:rPr lang="en-NZ" dirty="0" smtClean="0"/>
              <a:t>DNA for Humans and for chimpanzees is 97% the same.</a:t>
            </a:r>
            <a:endParaRPr lang="en-NZ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8640"/>
            <a:ext cx="188595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6956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7957564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2879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DNA code controls the proteins we make, </a:t>
            </a:r>
          </a:p>
          <a:p>
            <a:r>
              <a:rPr lang="en-NZ" dirty="0" smtClean="0"/>
              <a:t>So if the proteins are similar in our bodies then species probably have a common ancestor in the recent past.</a:t>
            </a:r>
          </a:p>
          <a:p>
            <a:endParaRPr lang="en-NZ" dirty="0" smtClean="0"/>
          </a:p>
          <a:p>
            <a:r>
              <a:rPr lang="en-NZ" dirty="0" smtClean="0"/>
              <a:t>The strength of the similarity tells how closely related they are.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2531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>
                <a:hlinkClick r:id="rId2"/>
              </a:rPr>
              <a:t>http://www.pbs.org/wgbh/evolution/library/11/2/e_s_3.html</a:t>
            </a: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5559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84" y="116632"/>
            <a:ext cx="8582764" cy="1584176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Proteins are built up by </a:t>
            </a:r>
            <a:br>
              <a:rPr lang="en-NZ" dirty="0" smtClean="0"/>
            </a:br>
            <a:r>
              <a:rPr lang="en-NZ" dirty="0" smtClean="0"/>
              <a:t>joining Amino Acids, if they are the same species are closely related.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988840"/>
            <a:ext cx="5760853" cy="4327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0061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263"/>
            <a:ext cx="9513888" cy="646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9618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5688632" cy="4260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22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7456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23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6251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Year </a:t>
            </a:r>
            <a:r>
              <a:rPr lang="en-NZ" smtClean="0"/>
              <a:t>13 examples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24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8788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Scientists can study fossils and anatomy of current species to work out how animals evolved bones to help them fly.</a:t>
            </a:r>
            <a:endParaRPr lang="en-NZ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12976"/>
            <a:ext cx="428625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429000"/>
            <a:ext cx="428625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25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631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Analogous structures</a:t>
            </a:r>
            <a:endParaRPr lang="en-NZ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24058"/>
            <a:ext cx="5402659" cy="4057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63688" y="1819275"/>
            <a:ext cx="5762699" cy="20337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1"/>
            <a:ext cx="8363272" cy="1612776"/>
          </a:xfrm>
        </p:spPr>
        <p:txBody>
          <a:bodyPr>
            <a:normAutofit/>
          </a:bodyPr>
          <a:lstStyle/>
          <a:p>
            <a:r>
              <a:rPr lang="en-NZ" sz="2400" dirty="0" smtClean="0"/>
              <a:t>Comparing structures that have the same purpose but did not come from a common structure , they did not have a common ancestor with a similar structure, </a:t>
            </a:r>
            <a:endParaRPr lang="en-NZ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26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8146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5544616"/>
          </a:xfrm>
        </p:spPr>
        <p:txBody>
          <a:bodyPr>
            <a:normAutofit fontScale="92500" lnSpcReduction="20000"/>
          </a:bodyPr>
          <a:lstStyle/>
          <a:p>
            <a:r>
              <a:rPr lang="en-NZ" sz="4300" b="1" dirty="0" err="1" smtClean="0">
                <a:solidFill>
                  <a:srgbClr val="FF0000"/>
                </a:solidFill>
              </a:rPr>
              <a:t>Biogeographical</a:t>
            </a:r>
            <a:r>
              <a:rPr lang="en-NZ" sz="4300" b="1" dirty="0" smtClean="0">
                <a:solidFill>
                  <a:srgbClr val="FF0000"/>
                </a:solidFill>
              </a:rPr>
              <a:t> Evidence</a:t>
            </a:r>
          </a:p>
          <a:p>
            <a:endParaRPr lang="en-NZ" sz="4000" dirty="0" smtClean="0"/>
          </a:p>
          <a:p>
            <a:r>
              <a:rPr lang="en-NZ" sz="4000" dirty="0" smtClean="0"/>
              <a:t>Compares species (biological) in different places (geographical areas)</a:t>
            </a:r>
          </a:p>
          <a:p>
            <a:pPr marL="0" indent="0">
              <a:buNone/>
            </a:pPr>
            <a:endParaRPr lang="en-NZ" dirty="0" smtClean="0"/>
          </a:p>
          <a:p>
            <a:r>
              <a:rPr lang="en-NZ" dirty="0" smtClean="0"/>
              <a:t>Darwin realised that a)</a:t>
            </a:r>
          </a:p>
          <a:p>
            <a:pPr marL="0" indent="0">
              <a:buNone/>
            </a:pPr>
            <a:r>
              <a:rPr lang="en-NZ" dirty="0" smtClean="0"/>
              <a:t>Species could look similar but live in different parts of the world, </a:t>
            </a:r>
          </a:p>
          <a:p>
            <a:pPr marL="0" indent="0">
              <a:buNone/>
            </a:pPr>
            <a:r>
              <a:rPr lang="en-NZ" dirty="0" smtClean="0"/>
              <a:t>Designed same body part for same  reason</a:t>
            </a:r>
          </a:p>
          <a:p>
            <a:r>
              <a:rPr lang="en-NZ" dirty="0" err="1"/>
              <a:t>e</a:t>
            </a:r>
            <a:r>
              <a:rPr lang="en-NZ" dirty="0" err="1" smtClean="0"/>
              <a:t>.g</a:t>
            </a:r>
            <a:r>
              <a:rPr lang="en-NZ" dirty="0" smtClean="0"/>
              <a:t> dry habitat so preserve water by reducing size of leaves to needles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3290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Euphorbia </a:t>
            </a:r>
            <a:r>
              <a:rPr lang="en-NZ" dirty="0" err="1" smtClean="0"/>
              <a:t>sp</a:t>
            </a:r>
            <a:r>
              <a:rPr lang="en-NZ" dirty="0" smtClean="0"/>
              <a:t> (left)</a:t>
            </a:r>
            <a:br>
              <a:rPr lang="en-NZ" dirty="0" smtClean="0"/>
            </a:br>
            <a:r>
              <a:rPr lang="en-NZ" dirty="0" smtClean="0"/>
              <a:t>and </a:t>
            </a:r>
            <a:r>
              <a:rPr lang="en-NZ" dirty="0"/>
              <a:t>C</a:t>
            </a:r>
            <a:r>
              <a:rPr lang="en-NZ" dirty="0" smtClean="0"/>
              <a:t>actus </a:t>
            </a:r>
            <a:r>
              <a:rPr lang="en-NZ" dirty="0" err="1" smtClean="0"/>
              <a:t>sp</a:t>
            </a:r>
            <a:r>
              <a:rPr lang="en-NZ" dirty="0" smtClean="0"/>
              <a:t> (right)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425" y="2986427"/>
            <a:ext cx="2851513" cy="213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" y="340167"/>
            <a:ext cx="200025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425" y="548680"/>
            <a:ext cx="200025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58" y="2986427"/>
            <a:ext cx="48768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395504"/>
            <a:ext cx="3067050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1053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Or b)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Darwin noticed that animals on islands look more similar to animals on nearby islands, and different to animals on faraway islands.</a:t>
            </a:r>
          </a:p>
          <a:p>
            <a:r>
              <a:rPr lang="en-NZ" dirty="0" smtClean="0"/>
              <a:t>(More likely to have a common ancestor with closely related islands)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917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79"/>
            <a:ext cx="7344816" cy="523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4233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184995"/>
          </a:xfrm>
        </p:spPr>
        <p:txBody>
          <a:bodyPr>
            <a:normAutofit fontScale="92500"/>
          </a:bodyPr>
          <a:lstStyle/>
          <a:p>
            <a:r>
              <a:rPr lang="en-NZ" dirty="0" smtClean="0"/>
              <a:t>Different shaped tortoise, depending on how high up they reach for food, live on different islands.</a:t>
            </a:r>
            <a:endParaRPr lang="en-NZ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172435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52936"/>
            <a:ext cx="278753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963" y="1412776"/>
            <a:ext cx="240982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3599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Mainland iguana,         island iguana</a:t>
            </a:r>
            <a:endParaRPr lang="en-NZ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06221"/>
            <a:ext cx="2808312" cy="3749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610107"/>
            <a:ext cx="4032448" cy="3020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97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4000" b="1" dirty="0" smtClean="0">
                <a:solidFill>
                  <a:srgbClr val="FF0000"/>
                </a:solidFill>
              </a:rPr>
              <a:t>Fossils </a:t>
            </a:r>
          </a:p>
          <a:p>
            <a:r>
              <a:rPr lang="en-NZ" dirty="0" smtClean="0"/>
              <a:t>Show changes in a species</a:t>
            </a:r>
          </a:p>
          <a:p>
            <a:pPr marL="0" indent="0">
              <a:buNone/>
            </a:pPr>
            <a:r>
              <a:rPr lang="en-NZ" dirty="0"/>
              <a:t> </a:t>
            </a:r>
            <a:r>
              <a:rPr lang="en-NZ" dirty="0" smtClean="0"/>
              <a:t>      over time,</a:t>
            </a:r>
          </a:p>
          <a:p>
            <a:endParaRPr lang="en-NZ" dirty="0"/>
          </a:p>
          <a:p>
            <a:pPr marL="0" indent="0">
              <a:buNone/>
            </a:pPr>
            <a:r>
              <a:rPr lang="en-NZ" dirty="0" err="1"/>
              <a:t>e</a:t>
            </a:r>
            <a:r>
              <a:rPr lang="en-NZ" dirty="0" err="1" smtClean="0"/>
              <a:t>.g</a:t>
            </a:r>
            <a:r>
              <a:rPr lang="en-NZ" dirty="0" smtClean="0"/>
              <a:t> </a:t>
            </a:r>
          </a:p>
          <a:p>
            <a:r>
              <a:rPr lang="en-NZ" dirty="0" smtClean="0"/>
              <a:t>horse fossils show</a:t>
            </a:r>
          </a:p>
          <a:p>
            <a:pPr marL="0" indent="0">
              <a:buNone/>
            </a:pPr>
            <a:r>
              <a:rPr lang="en-NZ" dirty="0"/>
              <a:t> </a:t>
            </a:r>
            <a:r>
              <a:rPr lang="en-NZ" dirty="0" smtClean="0"/>
              <a:t>       trend over time</a:t>
            </a:r>
          </a:p>
          <a:p>
            <a:r>
              <a:rPr lang="en-NZ" dirty="0" smtClean="0"/>
              <a:t>Ammonite fossils show</a:t>
            </a:r>
          </a:p>
          <a:p>
            <a:pPr marL="0" indent="0">
              <a:buNone/>
            </a:pPr>
            <a:r>
              <a:rPr lang="en-NZ" dirty="0"/>
              <a:t> </a:t>
            </a:r>
            <a:r>
              <a:rPr lang="en-NZ" dirty="0" smtClean="0"/>
              <a:t>  how some animals are extinct now. </a:t>
            </a:r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7408">
            <a:off x="5743560" y="673144"/>
            <a:ext cx="295057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576" y="2636912"/>
            <a:ext cx="3168352" cy="2593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B122-75BB-45FE-BCDE-4D58C65543B5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895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521</Words>
  <Application>Microsoft Office PowerPoint</Application>
  <PresentationFormat>On-screen Show (4:3)</PresentationFormat>
  <Paragraphs>88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Scientific evidence for evolution</vt:lpstr>
      <vt:lpstr>http://www.pbs.org/wgbh/evolution/library/11/2/e_s_3.html </vt:lpstr>
      <vt:lpstr>PowerPoint Presentation</vt:lpstr>
      <vt:lpstr>Euphorbia sp (left) and Cactus sp (right)</vt:lpstr>
      <vt:lpstr>Or b)</vt:lpstr>
      <vt:lpstr>PowerPoint Presentation</vt:lpstr>
      <vt:lpstr>PowerPoint Presentation</vt:lpstr>
      <vt:lpstr>PowerPoint Presentation</vt:lpstr>
      <vt:lpstr>PowerPoint Presentation</vt:lpstr>
      <vt:lpstr>Comparative anatomy</vt:lpstr>
      <vt:lpstr>PowerPoint Presentation</vt:lpstr>
      <vt:lpstr>PowerPoint Presentation</vt:lpstr>
      <vt:lpstr>PowerPoint Presentation</vt:lpstr>
      <vt:lpstr>Comparative embryology</vt:lpstr>
      <vt:lpstr>PowerPoint Presentation</vt:lpstr>
      <vt:lpstr>PowerPoint Presentation</vt:lpstr>
      <vt:lpstr>Molecular Biology</vt:lpstr>
      <vt:lpstr>PowerPoint Presentation</vt:lpstr>
      <vt:lpstr>PowerPoint Presentation</vt:lpstr>
      <vt:lpstr>Proteins are built up by  joining Amino Acids, if they are the same species are closely related.</vt:lpstr>
      <vt:lpstr>PowerPoint Presentation</vt:lpstr>
      <vt:lpstr>PowerPoint Presentation</vt:lpstr>
      <vt:lpstr>PowerPoint Presentation</vt:lpstr>
      <vt:lpstr>Year 13 examples</vt:lpstr>
      <vt:lpstr>PowerPoint Presentation</vt:lpstr>
      <vt:lpstr>Analogous structures</vt:lpstr>
    </vt:vector>
  </TitlesOfParts>
  <Company>Opotiki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evidence for evolution</dc:title>
  <dc:creator>Deborah McKillop</dc:creator>
  <cp:lastModifiedBy>Deborah McKillop</cp:lastModifiedBy>
  <cp:revision>12</cp:revision>
  <dcterms:created xsi:type="dcterms:W3CDTF">2012-05-03T00:24:58Z</dcterms:created>
  <dcterms:modified xsi:type="dcterms:W3CDTF">2012-05-03T01:51:25Z</dcterms:modified>
</cp:coreProperties>
</file>